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" charset="1" panose="00000000000000000000"/>
      <p:regular r:id="rId28"/>
    </p:embeddedFont>
    <p:embeddedFont>
      <p:font typeface="K2D Bold" charset="1" panose="00000800000000000000"/>
      <p:regular r:id="rId29"/>
    </p:embeddedFont>
    <p:embeddedFont>
      <p:font typeface="Open Sans Semi-Bold" charset="1" panose="00000000000000000000"/>
      <p:regular r:id="rId31"/>
    </p:embeddedFont>
    <p:embeddedFont>
      <p:font typeface="Arial" charset="1" panose="020B0502020202020204"/>
      <p:regular r:id="rId32"/>
    </p:embeddedFont>
    <p:embeddedFont>
      <p:font typeface="Open Sans Medium" charset="1" panose="00000000000000000000"/>
      <p:regular r:id="rId35"/>
    </p:embeddedFont>
    <p:embeddedFont>
      <p:font typeface="Open Sans Bold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51" Target="notesSlides/notesSlide19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стасіку додати більше інфи про актуальність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33.png" Type="http://schemas.openxmlformats.org/officeDocument/2006/relationships/image"/><Relationship Id="rId21" Target="../media/image34.png" Type="http://schemas.openxmlformats.org/officeDocument/2006/relationships/image"/><Relationship Id="rId22" Target="../media/image35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9451" y="1484825"/>
            <a:ext cx="2220400" cy="2307050"/>
            <a:chOff x="0" y="0"/>
            <a:chExt cx="2960533" cy="307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608125" y="6504875"/>
            <a:ext cx="2220400" cy="2307050"/>
            <a:chOff x="0" y="0"/>
            <a:chExt cx="2960533" cy="3076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450" y="341650"/>
            <a:ext cx="4267950" cy="779550"/>
          </a:xfrm>
          <a:custGeom>
            <a:avLst/>
            <a:gdLst/>
            <a:ahLst/>
            <a:cxnLst/>
            <a:rect r="r" b="b" t="t" l="l"/>
            <a:pathLst>
              <a:path h="779550" w="4267950">
                <a:moveTo>
                  <a:pt x="0" y="0"/>
                </a:moveTo>
                <a:lnTo>
                  <a:pt x="4267950" y="0"/>
                </a:lnTo>
                <a:lnTo>
                  <a:pt x="4267950" y="779550"/>
                </a:lnTo>
                <a:lnTo>
                  <a:pt x="0" y="77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7008" y="341650"/>
            <a:ext cx="3849842" cy="878350"/>
          </a:xfrm>
          <a:custGeom>
            <a:avLst/>
            <a:gdLst/>
            <a:ahLst/>
            <a:cxnLst/>
            <a:rect r="r" b="b" t="t" l="l"/>
            <a:pathLst>
              <a:path h="878350" w="3849842">
                <a:moveTo>
                  <a:pt x="0" y="0"/>
                </a:moveTo>
                <a:lnTo>
                  <a:pt x="3849842" y="0"/>
                </a:lnTo>
                <a:lnTo>
                  <a:pt x="3849842" y="878350"/>
                </a:lnTo>
                <a:lnTo>
                  <a:pt x="0" y="87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459463" y="3900748"/>
            <a:ext cx="7369074" cy="4023464"/>
            <a:chOff x="0" y="0"/>
            <a:chExt cx="9825432" cy="5364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25432" cy="5364619"/>
            </a:xfrm>
            <a:custGeom>
              <a:avLst/>
              <a:gdLst/>
              <a:ahLst/>
              <a:cxnLst/>
              <a:rect r="r" b="b" t="t" l="l"/>
              <a:pathLst>
                <a:path h="5364619" w="9825432">
                  <a:moveTo>
                    <a:pt x="0" y="0"/>
                  </a:moveTo>
                  <a:lnTo>
                    <a:pt x="9825432" y="0"/>
                  </a:lnTo>
                  <a:lnTo>
                    <a:pt x="9825432" y="5364619"/>
                  </a:lnTo>
                  <a:lnTo>
                    <a:pt x="0" y="5364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00025"/>
              <a:ext cx="9825432" cy="556464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Програмна система для агрегації та аналітики криптогаманців.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Серверна частина.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Логування та моніторинг.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69663" y="2362788"/>
            <a:ext cx="4822805" cy="2006958"/>
            <a:chOff x="0" y="0"/>
            <a:chExt cx="6430407" cy="2675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5944" cy="2675944"/>
            </a:xfrm>
            <a:custGeom>
              <a:avLst/>
              <a:gdLst/>
              <a:ahLst/>
              <a:cxnLst/>
              <a:rect r="r" b="b" t="t" l="l"/>
              <a:pathLst>
                <a:path h="2675944" w="2675944">
                  <a:moveTo>
                    <a:pt x="0" y="0"/>
                  </a:moveTo>
                  <a:lnTo>
                    <a:pt x="2675944" y="0"/>
                  </a:lnTo>
                  <a:lnTo>
                    <a:pt x="2675944" y="2675944"/>
                  </a:lnTo>
                  <a:lnTo>
                    <a:pt x="0" y="26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471" t="-6948" r="-7471" b="-7993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356504" y="497664"/>
              <a:ext cx="4073903" cy="1375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1"/>
                </a:lnSpc>
                <a:spcBef>
                  <a:spcPct val="0"/>
                </a:spcBef>
              </a:pPr>
              <a:r>
                <a:rPr lang="en-US" b="true" sz="6172" strike="noStrike" u="none">
                  <a:solidFill>
                    <a:srgbClr val="000000"/>
                  </a:solidFill>
                  <a:latin typeface="K2D Bold"/>
                  <a:ea typeface="K2D Bold"/>
                  <a:cs typeface="K2D Bold"/>
                  <a:sym typeface="K2D Bold"/>
                </a:rPr>
                <a:t>Cryptic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65023" y="8900979"/>
            <a:ext cx="1275795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Дубовий Микита Вячеславович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ПЗПІ-21-4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доц. кафедри ПІ Ірина ГРУЗДО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61868" y="9422314"/>
            <a:ext cx="3424982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 червня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6139" y="491347"/>
            <a:ext cx="15538226" cy="1306060"/>
            <a:chOff x="0" y="0"/>
            <a:chExt cx="20717635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7636" cy="1741413"/>
            </a:xfrm>
            <a:custGeom>
              <a:avLst/>
              <a:gdLst/>
              <a:ahLst/>
              <a:cxnLst/>
              <a:rect r="r" b="b" t="t" l="l"/>
              <a:pathLst>
                <a:path h="1741413" w="20717636">
                  <a:moveTo>
                    <a:pt x="0" y="0"/>
                  </a:moveTo>
                  <a:lnTo>
                    <a:pt x="20717636" y="0"/>
                  </a:lnTo>
                  <a:lnTo>
                    <a:pt x="20717636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717635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Діаграма класів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37850" y="2113356"/>
            <a:ext cx="5749710" cy="3652302"/>
            <a:chOff x="0" y="0"/>
            <a:chExt cx="7666280" cy="48697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66280" cy="4869736"/>
            </a:xfrm>
            <a:custGeom>
              <a:avLst/>
              <a:gdLst/>
              <a:ahLst/>
              <a:cxnLst/>
              <a:rect r="r" b="b" t="t" l="l"/>
              <a:pathLst>
                <a:path h="4869736" w="7666280">
                  <a:moveTo>
                    <a:pt x="0" y="0"/>
                  </a:moveTo>
                  <a:lnTo>
                    <a:pt x="7666280" y="0"/>
                  </a:lnTo>
                  <a:lnTo>
                    <a:pt x="7666280" y="4869736"/>
                  </a:lnTo>
                  <a:lnTo>
                    <a:pt x="0" y="4869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7666280" cy="48697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 проектуванні сервісів використовується спрощений Domain Driven Design із використанням Dependency Injection для зв’язків між сервісами та репозиторіями.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51719" y="3227584"/>
            <a:ext cx="8563288" cy="1175653"/>
            <a:chOff x="0" y="0"/>
            <a:chExt cx="11417717" cy="156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13258" y="598499"/>
            <a:ext cx="7921931" cy="9066587"/>
          </a:xfrm>
          <a:custGeom>
            <a:avLst/>
            <a:gdLst/>
            <a:ahLst/>
            <a:cxnLst/>
            <a:rect r="r" b="b" t="t" l="l"/>
            <a:pathLst>
              <a:path h="9066587" w="7921931">
                <a:moveTo>
                  <a:pt x="0" y="0"/>
                </a:moveTo>
                <a:lnTo>
                  <a:pt x="7921930" y="0"/>
                </a:lnTo>
                <a:lnTo>
                  <a:pt x="7921930" y="9066587"/>
                </a:lnTo>
                <a:lnTo>
                  <a:pt x="0" y="906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68098" y="9607936"/>
            <a:ext cx="51990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3022" y="491347"/>
            <a:ext cx="15538226" cy="1306060"/>
            <a:chOff x="0" y="0"/>
            <a:chExt cx="20717635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7636" cy="1741413"/>
            </a:xfrm>
            <a:custGeom>
              <a:avLst/>
              <a:gdLst/>
              <a:ahLst/>
              <a:cxnLst/>
              <a:rect r="r" b="b" t="t" l="l"/>
              <a:pathLst>
                <a:path h="1741413" w="20717636">
                  <a:moveTo>
                    <a:pt x="0" y="0"/>
                  </a:moveTo>
                  <a:lnTo>
                    <a:pt x="20717636" y="0"/>
                  </a:lnTo>
                  <a:lnTo>
                    <a:pt x="20717636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717635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Структури зберігання даних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37850" y="2113356"/>
            <a:ext cx="5749710" cy="3157002"/>
            <a:chOff x="0" y="0"/>
            <a:chExt cx="7666280" cy="42093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66280" cy="4209336"/>
            </a:xfrm>
            <a:custGeom>
              <a:avLst/>
              <a:gdLst/>
              <a:ahLst/>
              <a:cxnLst/>
              <a:rect r="r" b="b" t="t" l="l"/>
              <a:pathLst>
                <a:path h="4209336" w="7666280">
                  <a:moveTo>
                    <a:pt x="0" y="0"/>
                  </a:moveTo>
                  <a:lnTo>
                    <a:pt x="7666280" y="0"/>
                  </a:lnTo>
                  <a:lnTo>
                    <a:pt x="7666280" y="4209336"/>
                  </a:lnTo>
                  <a:lnTo>
                    <a:pt x="0" y="4209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7666280" cy="4209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У якості бази даних використовувалася PostgreSQL. Таблиці створювалися відповідно потреби безпечно зберігати чутливі дані.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56079" y="2113356"/>
            <a:ext cx="7003221" cy="2931581"/>
          </a:xfrm>
          <a:custGeom>
            <a:avLst/>
            <a:gdLst/>
            <a:ahLst/>
            <a:cxnLst/>
            <a:rect r="r" b="b" t="t" l="l"/>
            <a:pathLst>
              <a:path h="2931581" w="7003221">
                <a:moveTo>
                  <a:pt x="0" y="0"/>
                </a:moveTo>
                <a:lnTo>
                  <a:pt x="7003221" y="0"/>
                </a:lnTo>
                <a:lnTo>
                  <a:pt x="7003221" y="2931581"/>
                </a:lnTo>
                <a:lnTo>
                  <a:pt x="0" y="2931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19" t="-13559" r="-8842" b="-1916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87560" y="2112227"/>
            <a:ext cx="3642537" cy="2932710"/>
          </a:xfrm>
          <a:custGeom>
            <a:avLst/>
            <a:gdLst/>
            <a:ahLst/>
            <a:cxnLst/>
            <a:rect r="r" b="b" t="t" l="l"/>
            <a:pathLst>
              <a:path h="2932710" w="3642537">
                <a:moveTo>
                  <a:pt x="0" y="0"/>
                </a:moveTo>
                <a:lnTo>
                  <a:pt x="3642537" y="0"/>
                </a:lnTo>
                <a:lnTo>
                  <a:pt x="3642537" y="2932710"/>
                </a:lnTo>
                <a:lnTo>
                  <a:pt x="0" y="2932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39" t="-14984" r="-12835" b="-2220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87560" y="5889588"/>
            <a:ext cx="10971740" cy="2127174"/>
          </a:xfrm>
          <a:custGeom>
            <a:avLst/>
            <a:gdLst/>
            <a:ahLst/>
            <a:cxnLst/>
            <a:rect r="r" b="b" t="t" l="l"/>
            <a:pathLst>
              <a:path h="2127174" w="10971740">
                <a:moveTo>
                  <a:pt x="0" y="0"/>
                </a:moveTo>
                <a:lnTo>
                  <a:pt x="10971740" y="0"/>
                </a:lnTo>
                <a:lnTo>
                  <a:pt x="10971740" y="2127174"/>
                </a:lnTo>
                <a:lnTo>
                  <a:pt x="0" y="212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40995" r="-4663" b="-484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68098" y="9607936"/>
            <a:ext cx="51990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944" y="8526600"/>
            <a:ext cx="17041200" cy="1662600"/>
            <a:chOff x="0" y="0"/>
            <a:chExt cx="22721600" cy="221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21601" cy="2216800"/>
            </a:xfrm>
            <a:custGeom>
              <a:avLst/>
              <a:gdLst/>
              <a:ahLst/>
              <a:cxnLst/>
              <a:rect r="r" b="b" t="t" l="l"/>
              <a:pathLst>
                <a:path h="22168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2216800"/>
                  </a:lnTo>
                  <a:lnTo>
                    <a:pt x="0" y="221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2721600" cy="22263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6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5116" y="482371"/>
            <a:ext cx="16655945" cy="2258560"/>
            <a:chOff x="0" y="0"/>
            <a:chExt cx="22207927" cy="3011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07928" cy="3011413"/>
            </a:xfrm>
            <a:custGeom>
              <a:avLst/>
              <a:gdLst/>
              <a:ahLst/>
              <a:cxnLst/>
              <a:rect r="r" b="b" t="t" l="l"/>
              <a:pathLst>
                <a:path h="301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3011413"/>
                  </a:lnTo>
                  <a:lnTo>
                    <a:pt x="0" y="301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207927" cy="301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 b="true">
                  <a:solidFill>
                    <a:srgbClr val="7373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Процедура </a:t>
              </a:r>
            </a:p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авторизації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80713" y="2740931"/>
            <a:ext cx="7484183" cy="76200"/>
            <a:chOff x="0" y="0"/>
            <a:chExt cx="9978911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37850" y="3231698"/>
            <a:ext cx="7527045" cy="3157002"/>
            <a:chOff x="0" y="0"/>
            <a:chExt cx="10036061" cy="42093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36061" cy="4209336"/>
            </a:xfrm>
            <a:custGeom>
              <a:avLst/>
              <a:gdLst/>
              <a:ahLst/>
              <a:cxnLst/>
              <a:rect r="r" b="b" t="t" l="l"/>
              <a:pathLst>
                <a:path h="4209336" w="10036061">
                  <a:moveTo>
                    <a:pt x="0" y="0"/>
                  </a:moveTo>
                  <a:lnTo>
                    <a:pt x="10036061" y="0"/>
                  </a:lnTo>
                  <a:lnTo>
                    <a:pt x="10036061" y="4209336"/>
                  </a:lnTo>
                  <a:lnTo>
                    <a:pt x="0" y="4209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036061" cy="4209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Для безпеки API Gateway реалізує механізм аутентифікації за допомогою JWT. Після успішної перевірки облікових даних сервіс Gateway генерує JWT-токен, підписаний секретним ключем.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860142" y="598499"/>
            <a:ext cx="10427858" cy="8759401"/>
          </a:xfrm>
          <a:custGeom>
            <a:avLst/>
            <a:gdLst/>
            <a:ahLst/>
            <a:cxnLst/>
            <a:rect r="r" b="b" t="t" l="l"/>
            <a:pathLst>
              <a:path h="8759401" w="10427858">
                <a:moveTo>
                  <a:pt x="0" y="0"/>
                </a:moveTo>
                <a:lnTo>
                  <a:pt x="10427858" y="0"/>
                </a:lnTo>
                <a:lnTo>
                  <a:pt x="10427858" y="8759401"/>
                </a:lnTo>
                <a:lnTo>
                  <a:pt x="0" y="875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47920" y="9615150"/>
            <a:ext cx="64008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768098" y="9607936"/>
            <a:ext cx="51990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6450" y="871835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Логування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13" y="2042591"/>
            <a:ext cx="4046495" cy="3652302"/>
            <a:chOff x="0" y="0"/>
            <a:chExt cx="5395327" cy="48697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95328" cy="4869736"/>
            </a:xfrm>
            <a:custGeom>
              <a:avLst/>
              <a:gdLst/>
              <a:ahLst/>
              <a:cxnLst/>
              <a:rect r="r" b="b" t="t" l="l"/>
              <a:pathLst>
                <a:path h="4869736" w="5395328">
                  <a:moveTo>
                    <a:pt x="0" y="0"/>
                  </a:moveTo>
                  <a:lnTo>
                    <a:pt x="5395328" y="0"/>
                  </a:lnTo>
                  <a:lnTo>
                    <a:pt x="5395328" y="4869736"/>
                  </a:lnTo>
                  <a:lnTo>
                    <a:pt x="0" y="4869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5395327" cy="48697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Спочатку події надходять у сервіс логування Logstash через чергу повідомлень, після чого зберігаються в Elasticsearch.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986116" y="1995633"/>
            <a:ext cx="6055688" cy="6295733"/>
          </a:xfrm>
          <a:custGeom>
            <a:avLst/>
            <a:gdLst/>
            <a:ahLst/>
            <a:cxnLst/>
            <a:rect r="r" b="b" t="t" l="l"/>
            <a:pathLst>
              <a:path h="6295733" w="6055688">
                <a:moveTo>
                  <a:pt x="0" y="0"/>
                </a:moveTo>
                <a:lnTo>
                  <a:pt x="6055688" y="0"/>
                </a:lnTo>
                <a:lnTo>
                  <a:pt x="6055688" y="6295734"/>
                </a:lnTo>
                <a:lnTo>
                  <a:pt x="0" y="629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03754" y="1135401"/>
            <a:ext cx="6887288" cy="8234248"/>
          </a:xfrm>
          <a:custGeom>
            <a:avLst/>
            <a:gdLst/>
            <a:ahLst/>
            <a:cxnLst/>
            <a:rect r="r" b="b" t="t" l="l"/>
            <a:pathLst>
              <a:path h="8234248" w="6887288">
                <a:moveTo>
                  <a:pt x="0" y="0"/>
                </a:moveTo>
                <a:lnTo>
                  <a:pt x="6887288" y="0"/>
                </a:lnTo>
                <a:lnTo>
                  <a:pt x="6887288" y="8234248"/>
                </a:lnTo>
                <a:lnTo>
                  <a:pt x="0" y="8234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6450" y="871835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Моніторинг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13" y="2187189"/>
            <a:ext cx="16678588" cy="1671102"/>
            <a:chOff x="0" y="0"/>
            <a:chExt cx="17514180" cy="17548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14181" cy="1754824"/>
            </a:xfrm>
            <a:custGeom>
              <a:avLst/>
              <a:gdLst/>
              <a:ahLst/>
              <a:cxnLst/>
              <a:rect r="r" b="b" t="t" l="l"/>
              <a:pathLst>
                <a:path h="1754824" w="17514181">
                  <a:moveTo>
                    <a:pt x="0" y="0"/>
                  </a:moveTo>
                  <a:lnTo>
                    <a:pt x="17514181" y="0"/>
                  </a:lnTo>
                  <a:lnTo>
                    <a:pt x="17514181" y="1754824"/>
                  </a:lnTo>
                  <a:lnTo>
                    <a:pt x="0" y="1754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7514180" cy="175482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Для візуалізації логів та організації моніторингу використовується Kibana. Вона дозволяє створювати гнучкі дашборди, які відображають як загальний стан системи, так і специфічні метрики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21184" y="3882103"/>
            <a:ext cx="13783809" cy="6185484"/>
          </a:xfrm>
          <a:custGeom>
            <a:avLst/>
            <a:gdLst/>
            <a:ahLst/>
            <a:cxnLst/>
            <a:rect r="r" b="b" t="t" l="l"/>
            <a:pathLst>
              <a:path h="6185484" w="13783809">
                <a:moveTo>
                  <a:pt x="0" y="0"/>
                </a:moveTo>
                <a:lnTo>
                  <a:pt x="13783809" y="0"/>
                </a:lnTo>
                <a:lnTo>
                  <a:pt x="13783809" y="6185484"/>
                </a:lnTo>
                <a:lnTo>
                  <a:pt x="0" y="618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944" y="8526600"/>
            <a:ext cx="17041200" cy="1662600"/>
            <a:chOff x="0" y="0"/>
            <a:chExt cx="22721600" cy="221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21601" cy="2216800"/>
            </a:xfrm>
            <a:custGeom>
              <a:avLst/>
              <a:gdLst/>
              <a:ahLst/>
              <a:cxnLst/>
              <a:rect r="r" b="b" t="t" l="l"/>
              <a:pathLst>
                <a:path h="22168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2216800"/>
                  </a:lnTo>
                  <a:lnTo>
                    <a:pt x="0" y="221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2721600" cy="22263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6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739659"/>
            <a:ext cx="16655945" cy="169582"/>
            <a:chOff x="0" y="0"/>
            <a:chExt cx="22207927" cy="226109"/>
          </a:xfrm>
        </p:grpSpPr>
        <p:sp>
          <p:nvSpPr>
            <p:cNvPr name="AutoShape 10" id="10"/>
            <p:cNvSpPr/>
            <p:nvPr/>
          </p:nvSpPr>
          <p:spPr>
            <a:xfrm>
              <a:off x="0" y="113055"/>
              <a:ext cx="22154168" cy="0"/>
            </a:xfrm>
            <a:prstGeom prst="line">
              <a:avLst/>
            </a:prstGeom>
            <a:ln cap="flat" w="56527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21106210" y="113055"/>
              <a:ext cx="1101716" cy="0"/>
            </a:xfrm>
            <a:prstGeom prst="line">
              <a:avLst/>
            </a:prstGeom>
            <a:ln cap="rnd" w="226109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37850" y="2042591"/>
            <a:ext cx="17003211" cy="1671102"/>
            <a:chOff x="0" y="0"/>
            <a:chExt cx="22670949" cy="22281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70950" cy="2228136"/>
            </a:xfrm>
            <a:custGeom>
              <a:avLst/>
              <a:gdLst/>
              <a:ahLst/>
              <a:cxnLst/>
              <a:rect r="r" b="b" t="t" l="l"/>
              <a:pathLst>
                <a:path h="2228136" w="22670950">
                  <a:moveTo>
                    <a:pt x="0" y="0"/>
                  </a:moveTo>
                  <a:lnTo>
                    <a:pt x="22670950" y="0"/>
                  </a:lnTo>
                  <a:lnTo>
                    <a:pt x="22670950" y="2228136"/>
                  </a:lnTo>
                  <a:lnTo>
                    <a:pt x="0" y="222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2670949" cy="22281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Сервіс push-сповіщень реалізовано як окремий мікросервіс, що відповідає за доставку повідомлень користувачам на мобільні пристрої через Firebase Cloud Messaging.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Push-сповіщення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057057" y="4051830"/>
            <a:ext cx="13796157" cy="5701432"/>
          </a:xfrm>
          <a:custGeom>
            <a:avLst/>
            <a:gdLst/>
            <a:ahLst/>
            <a:cxnLst/>
            <a:rect r="r" b="b" t="t" l="l"/>
            <a:pathLst>
              <a:path h="5701432" w="13796157">
                <a:moveTo>
                  <a:pt x="0" y="0"/>
                </a:moveTo>
                <a:lnTo>
                  <a:pt x="13796156" y="0"/>
                </a:lnTo>
                <a:lnTo>
                  <a:pt x="13796156" y="5701433"/>
                </a:lnTo>
                <a:lnTo>
                  <a:pt x="0" y="570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38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886173" y="4400992"/>
            <a:ext cx="10515653" cy="5271308"/>
          </a:xfrm>
          <a:custGeom>
            <a:avLst/>
            <a:gdLst/>
            <a:ahLst/>
            <a:cxnLst/>
            <a:rect r="r" b="b" t="t" l="l"/>
            <a:pathLst>
              <a:path h="5271308" w="10515653">
                <a:moveTo>
                  <a:pt x="0" y="0"/>
                </a:moveTo>
                <a:lnTo>
                  <a:pt x="10515654" y="0"/>
                </a:lnTo>
                <a:lnTo>
                  <a:pt x="10515654" y="5271308"/>
                </a:lnTo>
                <a:lnTo>
                  <a:pt x="0" y="527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0712" y="2112987"/>
            <a:ext cx="17067208" cy="169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3300">
                <a:solidFill>
                  <a:srgbClr val="191B1E"/>
                </a:solidFill>
                <a:latin typeface="Open Sans"/>
                <a:ea typeface="Open Sans"/>
                <a:cs typeface="Open Sans"/>
                <a:sym typeface="Open Sans"/>
              </a:rPr>
              <a:t>Якість системи було перевірено за допомогою ручного та юніт тестування. Тестування проводилося із застосуванням бібліотеки xUnit у поєднанні з Moq для створення імітацій залежностей.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86024" y="3705549"/>
            <a:ext cx="15701976" cy="5966751"/>
          </a:xfrm>
          <a:custGeom>
            <a:avLst/>
            <a:gdLst/>
            <a:ahLst/>
            <a:cxnLst/>
            <a:rect r="r" b="b" t="t" l="l"/>
            <a:pathLst>
              <a:path h="5966751" w="15701976">
                <a:moveTo>
                  <a:pt x="0" y="0"/>
                </a:moveTo>
                <a:lnTo>
                  <a:pt x="15701976" y="0"/>
                </a:lnTo>
                <a:lnTo>
                  <a:pt x="15701976" y="5966751"/>
                </a:lnTo>
                <a:lnTo>
                  <a:pt x="0" y="596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551" y="2112987"/>
            <a:ext cx="17095511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Приклад тесту для перевірку збереження паролів користувачів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9731972" cy="1306060"/>
            <a:chOff x="0" y="0"/>
            <a:chExt cx="12975962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75963" cy="1741413"/>
            </a:xfrm>
            <a:custGeom>
              <a:avLst/>
              <a:gdLst/>
              <a:ahLst/>
              <a:cxnLst/>
              <a:rect r="r" b="b" t="t" l="l"/>
              <a:pathLst>
                <a:path h="1741413" w="1297596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Публікація результатів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5857193" y="5166066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989050" y="386826"/>
            <a:ext cx="6485292" cy="9182715"/>
          </a:xfrm>
          <a:custGeom>
            <a:avLst/>
            <a:gdLst/>
            <a:ahLst/>
            <a:cxnLst/>
            <a:rect r="r" b="b" t="t" l="l"/>
            <a:pathLst>
              <a:path h="9182715" w="6485292">
                <a:moveTo>
                  <a:pt x="0" y="0"/>
                </a:moveTo>
                <a:lnTo>
                  <a:pt x="6485292" y="0"/>
                </a:lnTo>
                <a:lnTo>
                  <a:pt x="6485292" y="9182715"/>
                </a:lnTo>
                <a:lnTo>
                  <a:pt x="0" y="918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18685" y="1788431"/>
            <a:ext cx="6214030" cy="7512319"/>
          </a:xfrm>
          <a:custGeom>
            <a:avLst/>
            <a:gdLst/>
            <a:ahLst/>
            <a:cxnLst/>
            <a:rect r="r" b="b" t="t" l="l"/>
            <a:pathLst>
              <a:path h="7512319" w="6214030">
                <a:moveTo>
                  <a:pt x="0" y="0"/>
                </a:moveTo>
                <a:lnTo>
                  <a:pt x="6214030" y="0"/>
                </a:lnTo>
                <a:lnTo>
                  <a:pt x="6214030" y="7512319"/>
                </a:lnTo>
                <a:lnTo>
                  <a:pt x="0" y="751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9731972" cy="1306060"/>
            <a:chOff x="0" y="0"/>
            <a:chExt cx="12975962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75963" cy="1741413"/>
            </a:xfrm>
            <a:custGeom>
              <a:avLst/>
              <a:gdLst/>
              <a:ahLst/>
              <a:cxnLst/>
              <a:rect r="r" b="b" t="t" l="l"/>
              <a:pathLst>
                <a:path h="1741413" w="1297596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Підсумки 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5551" y="2112987"/>
            <a:ext cx="17522409" cy="1696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3300" spc="-99">
                <a:solidFill>
                  <a:srgbClr val="191B1E"/>
                </a:solidFill>
                <a:latin typeface="Open Sans"/>
                <a:ea typeface="Open Sans"/>
                <a:cs typeface="Open Sans"/>
                <a:sym typeface="Open Sans"/>
              </a:rPr>
              <a:t>В кваліфікаційній роботі спроєктовано та реалізовано серверну частину програмної системи для агрегації та аналітики криптовалютних активів, що охоплює реалізацію централізованого API Gateway, логування, моніторингу та надсилання push-сповіщень.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9647" y="3910113"/>
            <a:ext cx="6782371" cy="665187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75795">
            <a:off x="12460186" y="5675254"/>
            <a:ext cx="6089454" cy="465855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82996" y="4979248"/>
            <a:ext cx="8657532" cy="573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Актуа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льність роботи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81423" y="2205047"/>
            <a:ext cx="8121353" cy="5876906"/>
          </a:xfrm>
          <a:custGeom>
            <a:avLst/>
            <a:gdLst/>
            <a:ahLst/>
            <a:cxnLst/>
            <a:rect r="r" b="b" t="t" l="l"/>
            <a:pathLst>
              <a:path h="5876906" w="8121353">
                <a:moveTo>
                  <a:pt x="0" y="0"/>
                </a:moveTo>
                <a:lnTo>
                  <a:pt x="8121353" y="0"/>
                </a:lnTo>
                <a:lnTo>
                  <a:pt x="8121353" y="5876906"/>
                </a:lnTo>
                <a:lnTo>
                  <a:pt x="0" y="587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02776" y="9607936"/>
            <a:ext cx="385224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713" y="2476226"/>
            <a:ext cx="8635353" cy="544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Стрімкий розвиток криптовалютних ринків та зростання кількості користувачів із мультигаманцями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єдиного і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нтерфейсу для централізованої агрегації й аналізу даних із різних блокчейн-мереж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Необхідність оперативного інформування користувачів про зміни в стані їхніх активів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65300" y="5953652"/>
            <a:ext cx="4337476" cy="5231604"/>
          </a:xfrm>
          <a:custGeom>
            <a:avLst/>
            <a:gdLst/>
            <a:ahLst/>
            <a:cxnLst/>
            <a:rect r="r" b="b" t="t" l="l"/>
            <a:pathLst>
              <a:path h="5231604" w="4337476">
                <a:moveTo>
                  <a:pt x="0" y="0"/>
                </a:moveTo>
                <a:lnTo>
                  <a:pt x="4337476" y="0"/>
                </a:lnTo>
                <a:lnTo>
                  <a:pt x="4337476" y="5231604"/>
                </a:lnTo>
                <a:lnTo>
                  <a:pt x="0" y="523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Мета 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роботи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80712" y="1986913"/>
            <a:ext cx="17707287" cy="1331600"/>
            <a:chOff x="0" y="0"/>
            <a:chExt cx="23609717" cy="1775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609717" cy="1775466"/>
            </a:xfrm>
            <a:custGeom>
              <a:avLst/>
              <a:gdLst/>
              <a:ahLst/>
              <a:cxnLst/>
              <a:rect r="r" b="b" t="t" l="l"/>
              <a:pathLst>
                <a:path h="1775466" w="23609717">
                  <a:moveTo>
                    <a:pt x="0" y="0"/>
                  </a:moveTo>
                  <a:lnTo>
                    <a:pt x="23609717" y="0"/>
                  </a:lnTo>
                  <a:lnTo>
                    <a:pt x="23609717" y="1775466"/>
                  </a:lnTo>
                  <a:lnTo>
                    <a:pt x="0" y="1775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3609717" cy="17754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Розробити</a:t>
              </a:r>
              <a:r>
                <a:rPr lang="en-US" sz="37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серверну частину програмної системи для агрегації та аналітики криптогаманців.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0713" y="3518538"/>
            <a:ext cx="9443590" cy="76200"/>
            <a:chOff x="0" y="0"/>
            <a:chExt cx="12591453" cy="101600"/>
          </a:xfrm>
        </p:grpSpPr>
        <p:sp>
          <p:nvSpPr>
            <p:cNvPr name="AutoShape 14" id="14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7902776" y="9615150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281" y="4347975"/>
            <a:ext cx="13549558" cy="422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Надання безпечної та зручної авторизації та автентифікації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Забезпечення високого рівня безпеки користувацьких даних;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Забезпечення високого рівня доступності та стабільності системи;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Надання системи моніторингу ключових метрик;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Здатність до горизонтального масштабування та відмовостійкість через контейнери Docker і оркестрацію;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Система інтелектуальних сповіщень;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7850" y="3623313"/>
            <a:ext cx="9144000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Завдання, котрі має виконувати система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проблеми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2987609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667276" y="186180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537" y="3085826"/>
            <a:ext cx="9862748" cy="361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єдиного і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нтерфейсу для доступу до даних із різних мереж (Bitcoin, Ethereum, Solana)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Розподілене зберігання й обробка журналів подій без централізованої платформи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механізму своєчасного інформування користувачів про критичні події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116" y="2050239"/>
            <a:ext cx="6803231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Ключові проблеми користувачів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конкурентів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00100" y="2551449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88423" y="5992946"/>
            <a:ext cx="9443590" cy="76200"/>
            <a:chOff x="0" y="0"/>
            <a:chExt cx="12591453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212855" y="893934"/>
            <a:ext cx="6159312" cy="1319853"/>
          </a:xfrm>
          <a:custGeom>
            <a:avLst/>
            <a:gdLst/>
            <a:ahLst/>
            <a:cxnLst/>
            <a:rect r="r" b="b" t="t" l="l"/>
            <a:pathLst>
              <a:path h="1319853" w="6159312">
                <a:moveTo>
                  <a:pt x="0" y="0"/>
                </a:moveTo>
                <a:lnTo>
                  <a:pt x="6159312" y="0"/>
                </a:lnTo>
                <a:lnTo>
                  <a:pt x="6159312" y="1319853"/>
                </a:lnTo>
                <a:lnTo>
                  <a:pt x="0" y="1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47106" y="2213787"/>
            <a:ext cx="6175659" cy="4631744"/>
          </a:xfrm>
          <a:custGeom>
            <a:avLst/>
            <a:gdLst/>
            <a:ahLst/>
            <a:cxnLst/>
            <a:rect r="r" b="b" t="t" l="l"/>
            <a:pathLst>
              <a:path h="4631744" w="6175659">
                <a:moveTo>
                  <a:pt x="0" y="0"/>
                </a:moveTo>
                <a:lnTo>
                  <a:pt x="6175659" y="0"/>
                </a:lnTo>
                <a:lnTo>
                  <a:pt x="6175659" y="4631744"/>
                </a:lnTo>
                <a:lnTo>
                  <a:pt x="0" y="4631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83793" y="5143500"/>
            <a:ext cx="6867202" cy="4704033"/>
          </a:xfrm>
          <a:custGeom>
            <a:avLst/>
            <a:gdLst/>
            <a:ahLst/>
            <a:cxnLst/>
            <a:rect r="r" b="b" t="t" l="l"/>
            <a:pathLst>
              <a:path h="4704033" w="6867202">
                <a:moveTo>
                  <a:pt x="0" y="0"/>
                </a:moveTo>
                <a:lnTo>
                  <a:pt x="6867202" y="0"/>
                </a:lnTo>
                <a:lnTo>
                  <a:pt x="6867202" y="4704033"/>
                </a:lnTo>
                <a:lnTo>
                  <a:pt x="0" y="4704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8611" y="2672313"/>
            <a:ext cx="9003213" cy="300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CoinStats: обмежена підтримка а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налітики транзакцій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Zerion: лише EVM-сумісні мережі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CoinTracker: затримки оновлень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867098" y="1908606"/>
            <a:ext cx="6509593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Вия</a:t>
            </a: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влені недоліки конкурентів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1500" y="6116771"/>
            <a:ext cx="9003213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CoinStats: підт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римка понад 5000 токенів і понад 300 бірж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Zerion: enterprise-рівень доступності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CoinTracker: масштабована архітектура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19628" y="5350102"/>
            <a:ext cx="6581180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Вия</a:t>
            </a: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влені переваги конкурентів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остановка задачі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80713" y="2059817"/>
            <a:ext cx="11249138" cy="2661702"/>
            <a:chOff x="0" y="0"/>
            <a:chExt cx="14998851" cy="35489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98852" cy="3548936"/>
            </a:xfrm>
            <a:custGeom>
              <a:avLst/>
              <a:gdLst/>
              <a:ahLst/>
              <a:cxnLst/>
              <a:rect r="r" b="b" t="t" l="l"/>
              <a:pathLst>
                <a:path h="3548936" w="14998852">
                  <a:moveTo>
                    <a:pt x="0" y="0"/>
                  </a:moveTo>
                  <a:lnTo>
                    <a:pt x="14998852" y="0"/>
                  </a:lnTo>
                  <a:lnTo>
                    <a:pt x="14998852" y="3548936"/>
                  </a:lnTo>
                  <a:lnTo>
                    <a:pt x="0" y="3548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4998851" cy="35489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Спроєктувати, реалізувати та протестувати серверну частину програмної системи для агрегації та аналітики криптогаманців. Налаштувати та зебезпечити централізовану систему логування та моніторингу стану системи. Необхідні компоненти ПЗ: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29851" y="4569171"/>
            <a:ext cx="6262321" cy="5522229"/>
          </a:xfrm>
          <a:custGeom>
            <a:avLst/>
            <a:gdLst/>
            <a:ahLst/>
            <a:cxnLst/>
            <a:rect r="r" b="b" t="t" l="l"/>
            <a:pathLst>
              <a:path h="5522229" w="6262321">
                <a:moveTo>
                  <a:pt x="0" y="0"/>
                </a:moveTo>
                <a:lnTo>
                  <a:pt x="6262321" y="0"/>
                </a:lnTo>
                <a:lnTo>
                  <a:pt x="6262321" y="5522229"/>
                </a:lnTo>
                <a:lnTo>
                  <a:pt x="0" y="552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27925" y="1260372"/>
            <a:ext cx="1866173" cy="2685141"/>
          </a:xfrm>
          <a:custGeom>
            <a:avLst/>
            <a:gdLst/>
            <a:ahLst/>
            <a:cxnLst/>
            <a:rect r="r" b="b" t="t" l="l"/>
            <a:pathLst>
              <a:path h="2685141" w="1866173">
                <a:moveTo>
                  <a:pt x="0" y="0"/>
                </a:moveTo>
                <a:lnTo>
                  <a:pt x="1866173" y="0"/>
                </a:lnTo>
                <a:lnTo>
                  <a:pt x="1866173" y="2685140"/>
                </a:lnTo>
                <a:lnTo>
                  <a:pt x="0" y="268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6625" y="4857170"/>
            <a:ext cx="11373226" cy="3611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єдиний API Gateway для уніфікації запитів від клієнтів і маршрутизації їх до відповідних мікросервісів;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механізм централізованого логування;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підсистему push-сповіщень, що забезпечить своєчасну доставку повідомлень користувачам про критичні події;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Вик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ористані інструменти і технології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859962" y="4910971"/>
            <a:ext cx="1545467" cy="1545467"/>
          </a:xfrm>
          <a:custGeom>
            <a:avLst/>
            <a:gdLst/>
            <a:ahLst/>
            <a:cxnLst/>
            <a:rect r="r" b="b" t="t" l="l"/>
            <a:pathLst>
              <a:path h="1545467" w="1545467">
                <a:moveTo>
                  <a:pt x="0" y="0"/>
                </a:moveTo>
                <a:lnTo>
                  <a:pt x="1545467" y="0"/>
                </a:lnTo>
                <a:lnTo>
                  <a:pt x="1545467" y="1545467"/>
                </a:lnTo>
                <a:lnTo>
                  <a:pt x="0" y="154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82357" y="6951225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5" y="0"/>
                </a:lnTo>
                <a:lnTo>
                  <a:pt x="1642415" y="1642414"/>
                </a:lnTo>
                <a:lnTo>
                  <a:pt x="0" y="164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03102" y="6951225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5" y="0"/>
                </a:lnTo>
                <a:lnTo>
                  <a:pt x="1642415" y="1642414"/>
                </a:lnTo>
                <a:lnTo>
                  <a:pt x="0" y="1642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2693" y="2701562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4" y="0"/>
                </a:lnTo>
                <a:lnTo>
                  <a:pt x="1642414" y="1642415"/>
                </a:lnTo>
                <a:lnTo>
                  <a:pt x="0" y="1642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45368" y="2701562"/>
            <a:ext cx="1459696" cy="1642415"/>
          </a:xfrm>
          <a:custGeom>
            <a:avLst/>
            <a:gdLst/>
            <a:ahLst/>
            <a:cxnLst/>
            <a:rect r="r" b="b" t="t" l="l"/>
            <a:pathLst>
              <a:path h="1642415" w="1459696">
                <a:moveTo>
                  <a:pt x="0" y="0"/>
                </a:moveTo>
                <a:lnTo>
                  <a:pt x="1459696" y="0"/>
                </a:lnTo>
                <a:lnTo>
                  <a:pt x="1459696" y="1642415"/>
                </a:lnTo>
                <a:lnTo>
                  <a:pt x="0" y="16424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81314" y="2763794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4" y="0"/>
                </a:lnTo>
                <a:lnTo>
                  <a:pt x="1642414" y="1642414"/>
                </a:lnTo>
                <a:lnTo>
                  <a:pt x="0" y="16424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97479" y="4867037"/>
            <a:ext cx="1642415" cy="1693211"/>
          </a:xfrm>
          <a:custGeom>
            <a:avLst/>
            <a:gdLst/>
            <a:ahLst/>
            <a:cxnLst/>
            <a:rect r="r" b="b" t="t" l="l"/>
            <a:pathLst>
              <a:path h="1693211" w="1642415">
                <a:moveTo>
                  <a:pt x="0" y="0"/>
                </a:moveTo>
                <a:lnTo>
                  <a:pt x="1642415" y="0"/>
                </a:lnTo>
                <a:lnTo>
                  <a:pt x="1642415" y="1693211"/>
                </a:lnTo>
                <a:lnTo>
                  <a:pt x="0" y="16932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22810" y="2639331"/>
            <a:ext cx="1552082" cy="1642415"/>
          </a:xfrm>
          <a:custGeom>
            <a:avLst/>
            <a:gdLst/>
            <a:ahLst/>
            <a:cxnLst/>
            <a:rect r="r" b="b" t="t" l="l"/>
            <a:pathLst>
              <a:path h="1642415" w="1552082">
                <a:moveTo>
                  <a:pt x="0" y="0"/>
                </a:moveTo>
                <a:lnTo>
                  <a:pt x="1552082" y="0"/>
                </a:lnTo>
                <a:lnTo>
                  <a:pt x="1552082" y="1642415"/>
                </a:lnTo>
                <a:lnTo>
                  <a:pt x="0" y="16424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25669" y="5061747"/>
            <a:ext cx="1448518" cy="1243915"/>
          </a:xfrm>
          <a:custGeom>
            <a:avLst/>
            <a:gdLst/>
            <a:ahLst/>
            <a:cxnLst/>
            <a:rect r="r" b="b" t="t" l="l"/>
            <a:pathLst>
              <a:path h="1243915" w="1448518">
                <a:moveTo>
                  <a:pt x="0" y="0"/>
                </a:moveTo>
                <a:lnTo>
                  <a:pt x="1448518" y="0"/>
                </a:lnTo>
                <a:lnTo>
                  <a:pt x="1448518" y="1243915"/>
                </a:lnTo>
                <a:lnTo>
                  <a:pt x="0" y="12439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22445" y="4832560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5" y="0"/>
                </a:lnTo>
                <a:lnTo>
                  <a:pt x="1642415" y="1642415"/>
                </a:lnTo>
                <a:lnTo>
                  <a:pt x="0" y="16424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70962" y="4835627"/>
            <a:ext cx="1808011" cy="1756030"/>
          </a:xfrm>
          <a:custGeom>
            <a:avLst/>
            <a:gdLst/>
            <a:ahLst/>
            <a:cxnLst/>
            <a:rect r="r" b="b" t="t" l="l"/>
            <a:pathLst>
              <a:path h="1756030" w="1808011">
                <a:moveTo>
                  <a:pt x="0" y="0"/>
                </a:moveTo>
                <a:lnTo>
                  <a:pt x="1808011" y="0"/>
                </a:lnTo>
                <a:lnTo>
                  <a:pt x="1808011" y="1756030"/>
                </a:lnTo>
                <a:lnTo>
                  <a:pt x="0" y="17560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050635" y="4766428"/>
            <a:ext cx="1834553" cy="1834553"/>
          </a:xfrm>
          <a:custGeom>
            <a:avLst/>
            <a:gdLst/>
            <a:ahLst/>
            <a:cxnLst/>
            <a:rect r="r" b="b" t="t" l="l"/>
            <a:pathLst>
              <a:path h="1834553" w="1834553">
                <a:moveTo>
                  <a:pt x="0" y="0"/>
                </a:moveTo>
                <a:lnTo>
                  <a:pt x="1834552" y="0"/>
                </a:lnTo>
                <a:lnTo>
                  <a:pt x="1834552" y="1834553"/>
                </a:lnTo>
                <a:lnTo>
                  <a:pt x="0" y="1834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99978" y="2732678"/>
            <a:ext cx="3727917" cy="1704646"/>
          </a:xfrm>
          <a:custGeom>
            <a:avLst/>
            <a:gdLst/>
            <a:ahLst/>
            <a:cxnLst/>
            <a:rect r="r" b="b" t="t" l="l"/>
            <a:pathLst>
              <a:path h="1704646" w="3727917">
                <a:moveTo>
                  <a:pt x="0" y="0"/>
                </a:moveTo>
                <a:lnTo>
                  <a:pt x="3727917" y="0"/>
                </a:lnTo>
                <a:lnTo>
                  <a:pt x="3727917" y="1704646"/>
                </a:lnTo>
                <a:lnTo>
                  <a:pt x="0" y="170464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004145" y="2763794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5" y="0"/>
                </a:lnTo>
                <a:lnTo>
                  <a:pt x="1642415" y="1642414"/>
                </a:lnTo>
                <a:lnTo>
                  <a:pt x="0" y="164241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51142" y="2639331"/>
            <a:ext cx="1642415" cy="1642415"/>
          </a:xfrm>
          <a:custGeom>
            <a:avLst/>
            <a:gdLst/>
            <a:ahLst/>
            <a:cxnLst/>
            <a:rect r="r" b="b" t="t" l="l"/>
            <a:pathLst>
              <a:path h="1642415" w="1642415">
                <a:moveTo>
                  <a:pt x="0" y="0"/>
                </a:moveTo>
                <a:lnTo>
                  <a:pt x="1642415" y="0"/>
                </a:lnTo>
                <a:lnTo>
                  <a:pt x="1642415" y="1642415"/>
                </a:lnTo>
                <a:lnTo>
                  <a:pt x="0" y="164241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891204" y="4904723"/>
            <a:ext cx="1545467" cy="1545467"/>
          </a:xfrm>
          <a:custGeom>
            <a:avLst/>
            <a:gdLst/>
            <a:ahLst/>
            <a:cxnLst/>
            <a:rect r="r" b="b" t="t" l="l"/>
            <a:pathLst>
              <a:path h="1545467" w="1545467">
                <a:moveTo>
                  <a:pt x="0" y="0"/>
                </a:moveTo>
                <a:lnTo>
                  <a:pt x="1545466" y="0"/>
                </a:lnTo>
                <a:lnTo>
                  <a:pt x="1545466" y="1545467"/>
                </a:lnTo>
                <a:lnTo>
                  <a:pt x="0" y="154546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598499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Діаг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рама розгортання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526359" y="1947613"/>
            <a:ext cx="9761641" cy="8102162"/>
          </a:xfrm>
          <a:custGeom>
            <a:avLst/>
            <a:gdLst/>
            <a:ahLst/>
            <a:cxnLst/>
            <a:rect r="r" b="b" t="t" l="l"/>
            <a:pathLst>
              <a:path h="8102162" w="9761641">
                <a:moveTo>
                  <a:pt x="0" y="0"/>
                </a:moveTo>
                <a:lnTo>
                  <a:pt x="9761641" y="0"/>
                </a:lnTo>
                <a:lnTo>
                  <a:pt x="9761641" y="8102162"/>
                </a:lnTo>
                <a:lnTo>
                  <a:pt x="0" y="8102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713" y="2116435"/>
            <a:ext cx="7490725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Мій вклад в розробку серверної частини полягає у: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 marL="712486" indent="-356243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Gateway виконує роль маршрутизатора;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 marL="712486" indent="-356243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UserStorage мікросервіс для зберігання даних</a:t>
            </a: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  <a:p>
            <a:pPr algn="l" marL="712486" indent="-356243" lvl="1">
              <a:lnSpc>
                <a:spcPts val="396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PushNotification мікросервіс для відправки сповіщень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67989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Діаграма компонентів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37850" y="2011682"/>
            <a:ext cx="8409703" cy="5138202"/>
            <a:chOff x="0" y="0"/>
            <a:chExt cx="11212938" cy="68509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12938" cy="6850936"/>
            </a:xfrm>
            <a:custGeom>
              <a:avLst/>
              <a:gdLst/>
              <a:ahLst/>
              <a:cxnLst/>
              <a:rect r="r" b="b" t="t" l="l"/>
              <a:pathLst>
                <a:path h="6850936" w="11212938">
                  <a:moveTo>
                    <a:pt x="0" y="0"/>
                  </a:moveTo>
                  <a:lnTo>
                    <a:pt x="11212938" y="0"/>
                  </a:lnTo>
                  <a:lnTo>
                    <a:pt x="11212938" y="6850936"/>
                  </a:lnTo>
                  <a:lnTo>
                    <a:pt x="0" y="6850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1212938" cy="68509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Діаграма ілюструє, як логічно розподілені частини системи взаємодіють між собою за допомогою мережевих протоколів, які саме сторонні сервіси залучені до процесу, та які канали зв’язку використовуються для асинхронного обміну повідомленнями.</a:t>
              </a:r>
            </a:p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Розглянуто сервіси з моєї області розробки: API Gateway, User Storage Service, Push Notification Service.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33836" y="2011682"/>
            <a:ext cx="7625464" cy="6891000"/>
          </a:xfrm>
          <a:custGeom>
            <a:avLst/>
            <a:gdLst/>
            <a:ahLst/>
            <a:cxnLst/>
            <a:rect r="r" b="b" t="t" l="l"/>
            <a:pathLst>
              <a:path h="6891000" w="7625464">
                <a:moveTo>
                  <a:pt x="0" y="0"/>
                </a:moveTo>
                <a:lnTo>
                  <a:pt x="7625464" y="0"/>
                </a:lnTo>
                <a:lnTo>
                  <a:pt x="7625464" y="6891000"/>
                </a:lnTo>
                <a:lnTo>
                  <a:pt x="0" y="689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79837" y="9607936"/>
            <a:ext cx="60816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DAGqQMNwxbA</dc:identifier>
  <dcterms:modified xsi:type="dcterms:W3CDTF">2011-08-01T06:04:30Z</dcterms:modified>
  <cp:revision>1</cp:revision>
  <dc:title>2025_Б_ПІ_ПЗПІ-21-4_Дубовий_М_В</dc:title>
</cp:coreProperties>
</file>